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0" r:id="rId4"/>
    <p:sldId id="271" r:id="rId5"/>
    <p:sldId id="272" r:id="rId6"/>
    <p:sldId id="259" r:id="rId7"/>
    <p:sldId id="258" r:id="rId8"/>
    <p:sldId id="260" r:id="rId9"/>
    <p:sldId id="261" r:id="rId10"/>
    <p:sldId id="269" r:id="rId11"/>
    <p:sldId id="264" r:id="rId12"/>
    <p:sldId id="265" r:id="rId13"/>
    <p:sldId id="273" r:id="rId14"/>
    <p:sldId id="266" r:id="rId15"/>
    <p:sldId id="276" r:id="rId16"/>
    <p:sldId id="275" r:id="rId17"/>
    <p:sldId id="277" r:id="rId18"/>
    <p:sldId id="267" r:id="rId19"/>
    <p:sldId id="274" r:id="rId20"/>
    <p:sldId id="268" r:id="rId21"/>
    <p:sldId id="262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/>
    <p:restoredTop sz="95840"/>
  </p:normalViewPr>
  <p:slideViewPr>
    <p:cSldViewPr snapToGrid="0" snapToObjects="1">
      <p:cViewPr varScale="1">
        <p:scale>
          <a:sx n="112" d="100"/>
          <a:sy n="112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C7C7F-3D9E-4E42-A863-823453806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D14187-2463-FE48-A124-B76402391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D1D4F-7437-D440-8975-CD081123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BF73F-46DE-3849-A528-BB3AD041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C6EF45-186C-0143-A4A2-877CB4CC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545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867E-D92C-7348-83CD-B0191953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2BE4BF-FA27-B543-9017-9E2491FB8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5C3AB-DECE-074B-9168-C2545D33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78829-5853-B945-9306-0EFD1D55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97D51-8449-474E-9B15-6F3F8128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743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A7B090-45CD-2840-AF32-25EE4BEC8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1F9C67-EAC4-8741-8C89-0720ECF29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89F66-3AA0-1A42-8324-718546A4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A3507-4AF2-CC40-82EF-428144FF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98C9F-FC03-BC46-ACD0-52EA8F31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12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DC998-34A5-F645-99B2-DA79AFED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B46C2-E806-4644-AE0D-CA95E8A0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694E4-B9CA-FC4F-BE79-7607656A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04E6-8319-9344-B6AE-446F8343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C576F-DDAD-7042-8D67-6EE04B80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90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683B-BE20-AB42-847F-EDB20B80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3C2F78-F99F-6A49-BF1F-8B30347E7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02C39-126B-524B-8372-F6AB420B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AF56AD-6209-214C-ACD0-161F919B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209F5-99FE-204C-B158-1011478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573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F168C-B8C8-7D4C-9C8A-14E9234E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EA35B-87EA-7E4E-BD38-E081E384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400A0-43AF-DD4A-BD60-7941BEE25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A9824C-1441-6244-9D14-5B26444C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872803-47C3-1A4E-ADF0-A7991BFE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FE633-0BEA-3B44-A093-D3D1F3DF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79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B8F4E-83ED-E142-BE3A-467B7ADE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D47EE-5AA2-014A-A765-72BFAA40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9D8E8F-BC3A-DA46-ACDD-BDB6E2808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56D10E-568B-A44A-910B-4A6008E50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C895B4-1FA5-7E41-AF43-01228273D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C61945-99BC-294D-A42F-F2751EA6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4B44AA-BDA3-8243-BB0F-8D8981B8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11FEF9-BB02-1749-A2CB-B82F0741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5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F7446-DF03-2A44-9B3B-CED1A934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35394-DA08-8D48-B105-604864F0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ABCE4B-4810-E946-B2B9-718B677A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090BAB-25EC-4840-9800-7173F903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935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FF153E-EDA5-044A-A60F-F55E3B0C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758D07-85D9-6D4A-A083-13683D52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7A122-1C72-204A-9BD2-5892B830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440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F3876-1D0E-044F-B586-E5B74659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1B6A2E-803E-0A46-882B-289C8739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AFF69-2AB5-A94B-B6B7-0D6994D58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8C30AE-7647-3E44-9AB7-B045D7B8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AF859C-DAAB-3B4C-87B8-04F53589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72FD4B-8E91-1047-A111-E0002529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783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489F8-97D9-5047-AE10-9D54DEF7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371F1-6004-0B4B-8FB2-27B00C2A1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9CB0FF-DB81-FC4A-BD16-9E7EFC011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4AB1A-23FE-B84F-8464-1EC80B99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87045-7928-6B40-8F96-1D4F1F68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1E990-E5CA-D84D-9D4D-BF678872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955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091255-3F4E-DE4D-A451-1655891E8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A281F-3307-C042-8DB1-FA2798FD7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26A7F-CA55-7244-8840-67545505A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FB4F7-C4A6-C946-8B42-123818261204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3B5D0-5450-6745-AE92-2C86C2273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CEAED-9588-7C4F-911A-1D3633FCB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A0B4-A1C8-4949-B70B-E33F9A59A0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120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14320" y="1461698"/>
            <a:ext cx="9163360" cy="3934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srgbClr val="2574DB"/>
                </a:solidFill>
              </a:rPr>
              <a:t>DACON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2574DB"/>
                </a:solidFill>
              </a:rPr>
              <a:t>산업제어시스템 보안위협 탐지 </a:t>
            </a:r>
            <a:r>
              <a:rPr lang="en-US" altLang="ko-KR" sz="4800" b="1" i="1" kern="0" dirty="0">
                <a:solidFill>
                  <a:srgbClr val="2574DB"/>
                </a:solidFill>
              </a:rPr>
              <a:t>AI </a:t>
            </a:r>
            <a:r>
              <a:rPr lang="ko-KR" altLang="en-US" sz="4800" b="1" i="1" kern="0" dirty="0">
                <a:solidFill>
                  <a:srgbClr val="2574DB"/>
                </a:solidFill>
              </a:rPr>
              <a:t>경진대회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srgbClr val="2574DB"/>
                </a:solidFill>
              </a:rPr>
              <a:t>17</a:t>
            </a:r>
            <a:r>
              <a:rPr lang="ko-KR" altLang="en-US" sz="1200" b="1" i="1" kern="0" dirty="0">
                <a:solidFill>
                  <a:srgbClr val="2574DB"/>
                </a:solidFill>
              </a:rPr>
              <a:t>기 </a:t>
            </a:r>
            <a:r>
              <a:rPr lang="en-US" altLang="ko-KR" sz="1200" b="1" i="1" kern="0" dirty="0">
                <a:solidFill>
                  <a:srgbClr val="2574DB"/>
                </a:solidFill>
              </a:rPr>
              <a:t>ML 5</a:t>
            </a:r>
            <a:r>
              <a:rPr lang="ko-KR" altLang="en-US" sz="1200" b="1" i="1" kern="0" dirty="0">
                <a:solidFill>
                  <a:srgbClr val="2574DB"/>
                </a:solidFill>
              </a:rPr>
              <a:t>조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srgbClr val="5793E3"/>
                </a:solidFill>
              </a:rPr>
              <a:t>표선영</a:t>
            </a:r>
            <a:r>
              <a:rPr lang="en-US" altLang="ko-KR" sz="1200" b="1" kern="0" dirty="0">
                <a:solidFill>
                  <a:srgbClr val="5793E3"/>
                </a:solidFill>
              </a:rPr>
              <a:t>,</a:t>
            </a:r>
            <a:r>
              <a:rPr lang="ko-KR" altLang="en-US" sz="1200" b="1" kern="0" dirty="0">
                <a:solidFill>
                  <a:srgbClr val="5793E3"/>
                </a:solidFill>
              </a:rPr>
              <a:t>안지훈</a:t>
            </a:r>
            <a:r>
              <a:rPr lang="en-US" altLang="ko-KR" sz="1200" b="1" kern="0" dirty="0">
                <a:solidFill>
                  <a:srgbClr val="5793E3"/>
                </a:solidFill>
              </a:rPr>
              <a:t>,</a:t>
            </a:r>
            <a:r>
              <a:rPr lang="ko-KR" altLang="en-US" sz="1200" b="1" kern="0" dirty="0">
                <a:solidFill>
                  <a:srgbClr val="5793E3"/>
                </a:solidFill>
              </a:rPr>
              <a:t> </a:t>
            </a:r>
            <a:r>
              <a:rPr lang="ko-KR" altLang="en-US" sz="1200" b="1" kern="0" dirty="0" err="1">
                <a:solidFill>
                  <a:srgbClr val="5793E3"/>
                </a:solidFill>
              </a:rPr>
              <a:t>신범교</a:t>
            </a:r>
            <a:endParaRPr lang="ko-KR" altLang="en-US" sz="8800" b="1" kern="0" dirty="0">
              <a:solidFill>
                <a:srgbClr val="5793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36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1EAB55-E928-244C-AAFF-FB48DAC96F14}"/>
              </a:ext>
            </a:extLst>
          </p:cNvPr>
          <p:cNvSpPr/>
          <p:nvPr/>
        </p:nvSpPr>
        <p:spPr>
          <a:xfrm>
            <a:off x="9887353" y="154287"/>
            <a:ext cx="184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 err="1"/>
              <a:t>AutoEncoder</a:t>
            </a:r>
            <a:endParaRPr kumimoji="1" lang="en-US" altLang="ko-KR" sz="24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13553E-B070-FB49-86D4-E3DD8AEA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0" y="2396433"/>
            <a:ext cx="3225035" cy="3067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C176CD-4C2C-B843-A1D0-3CF64E46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2" y="2307571"/>
            <a:ext cx="3225035" cy="18130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3E23F6-31D0-9543-B7D7-E942FF306E29}"/>
              </a:ext>
            </a:extLst>
          </p:cNvPr>
          <p:cNvSpPr/>
          <p:nvPr/>
        </p:nvSpPr>
        <p:spPr>
          <a:xfrm>
            <a:off x="2612319" y="792171"/>
            <a:ext cx="75001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AUTOENCODER!!!!!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0E229E6-C8B3-BF41-A5EF-93460CA7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84" y="4015740"/>
            <a:ext cx="5050790" cy="24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30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56C67D-5AD9-5C4A-A894-28F0535348F4}"/>
              </a:ext>
            </a:extLst>
          </p:cNvPr>
          <p:cNvSpPr/>
          <p:nvPr/>
        </p:nvSpPr>
        <p:spPr>
          <a:xfrm>
            <a:off x="9887353" y="154287"/>
            <a:ext cx="184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 err="1"/>
              <a:t>AutoEncoder</a:t>
            </a:r>
            <a:endParaRPr kumimoji="1"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384D40-7CAA-B54B-84F9-B66B1E68A69E}"/>
              </a:ext>
            </a:extLst>
          </p:cNvPr>
          <p:cNvSpPr/>
          <p:nvPr/>
        </p:nvSpPr>
        <p:spPr>
          <a:xfrm>
            <a:off x="1113429" y="1199504"/>
            <a:ext cx="33030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AutoEncoder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GRU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3137DA-74C2-3641-96C3-5A275281A8AA}"/>
              </a:ext>
            </a:extLst>
          </p:cNvPr>
          <p:cNvSpPr/>
          <p:nvPr/>
        </p:nvSpPr>
        <p:spPr>
          <a:xfrm>
            <a:off x="7340021" y="1199503"/>
            <a:ext cx="3468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AutoEncoder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LSTM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49EA28-1062-6844-9908-4410D8B162CF}"/>
              </a:ext>
            </a:extLst>
          </p:cNvPr>
          <p:cNvSpPr/>
          <p:nvPr/>
        </p:nvSpPr>
        <p:spPr>
          <a:xfrm>
            <a:off x="5976260" y="1910443"/>
            <a:ext cx="81643" cy="4163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D7DE2-EE94-B546-993C-F6A8F8EB0D8A}"/>
              </a:ext>
            </a:extLst>
          </p:cNvPr>
          <p:cNvSpPr txBox="1"/>
          <p:nvPr/>
        </p:nvSpPr>
        <p:spPr>
          <a:xfrm>
            <a:off x="6829131" y="2413337"/>
            <a:ext cx="49007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Encoder/ Decoder</a:t>
            </a:r>
            <a:r>
              <a:rPr kumimoji="1" lang="ko-KR" altLang="en-US" sz="2000" b="1" dirty="0"/>
              <a:t>의 </a:t>
            </a:r>
            <a:r>
              <a:rPr kumimoji="1" lang="en-US" altLang="ko-KR" sz="2000" b="1" dirty="0" err="1"/>
              <a:t>Rnn</a:t>
            </a:r>
            <a:r>
              <a:rPr kumimoji="1" lang="en-US" altLang="ko-KR" sz="2000" b="1" dirty="0"/>
              <a:t> hidden layer 4</a:t>
            </a:r>
            <a:r>
              <a:rPr kumimoji="1" lang="ko-KR" altLang="en-US" sz="2000" b="1" dirty="0"/>
              <a:t>개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2000" b="1" dirty="0"/>
              <a:t>LSTM</a:t>
            </a:r>
            <a:r>
              <a:rPr kumimoji="1" lang="ko-KR" altLang="en-US" sz="2000" b="1" dirty="0"/>
              <a:t>로 </a:t>
            </a:r>
            <a:r>
              <a:rPr kumimoji="1" lang="en-US" altLang="ko-KR" sz="2000" b="1" dirty="0"/>
              <a:t>RNN layer </a:t>
            </a:r>
            <a:r>
              <a:rPr kumimoji="1" lang="ko-KR" altLang="en-US" sz="2000" b="1" dirty="0"/>
              <a:t>구성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ko-KR" altLang="en-US" sz="2000" b="1" dirty="0"/>
              <a:t>학습 결과 </a:t>
            </a:r>
            <a:r>
              <a:rPr kumimoji="1" lang="en-US" altLang="ko-KR" sz="2000" b="1" dirty="0"/>
              <a:t>Loss </a:t>
            </a:r>
            <a:r>
              <a:rPr kumimoji="1" lang="ko-KR" altLang="en-US" sz="2000" b="1" dirty="0"/>
              <a:t>값이 </a:t>
            </a:r>
            <a:r>
              <a:rPr kumimoji="1" lang="en-US" altLang="ko-KR" sz="2000" b="1" dirty="0"/>
              <a:t>GRU</a:t>
            </a:r>
            <a:r>
              <a:rPr kumimoji="1" lang="ko-KR" altLang="en-US" sz="2000" b="1" dirty="0"/>
              <a:t> 방식에 비해 높음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ko-KR" altLang="en-US" sz="2000" b="1" dirty="0"/>
              <a:t>효과적인 방법이 아님</a:t>
            </a:r>
            <a:r>
              <a:rPr kumimoji="1" lang="en-US" altLang="ko-KR" sz="2000" b="1" dirty="0"/>
              <a:t>.</a:t>
            </a:r>
            <a:r>
              <a:rPr kumimoji="1" lang="ko-KR" altLang="en-US" sz="2000" b="1" dirty="0"/>
              <a:t> 폐기</a:t>
            </a:r>
            <a:endParaRPr kumimoji="1"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6F69D-E6BD-1A45-8974-F828FD19DB2E}"/>
              </a:ext>
            </a:extLst>
          </p:cNvPr>
          <p:cNvSpPr txBox="1"/>
          <p:nvPr/>
        </p:nvSpPr>
        <p:spPr>
          <a:xfrm>
            <a:off x="872512" y="2413337"/>
            <a:ext cx="48234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Encoder/ Decoder</a:t>
            </a:r>
            <a:r>
              <a:rPr kumimoji="1" lang="ko-KR" altLang="en-US" sz="2000" b="1" dirty="0"/>
              <a:t>의 </a:t>
            </a:r>
            <a:r>
              <a:rPr kumimoji="1" lang="en-US" altLang="ko-KR" sz="2000" b="1" dirty="0" err="1"/>
              <a:t>Rnn</a:t>
            </a:r>
            <a:r>
              <a:rPr kumimoji="1" lang="en-US" altLang="ko-KR" sz="2000" b="1" dirty="0"/>
              <a:t> hidden layer 4</a:t>
            </a:r>
            <a:r>
              <a:rPr kumimoji="1" lang="ko-KR" altLang="en-US" sz="2000" b="1" dirty="0"/>
              <a:t>개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2000" b="1" dirty="0"/>
              <a:t>GRU</a:t>
            </a:r>
            <a:r>
              <a:rPr kumimoji="1" lang="ko-KR" altLang="en-US" sz="2000" b="1" dirty="0"/>
              <a:t>로 </a:t>
            </a:r>
            <a:r>
              <a:rPr kumimoji="1" lang="en-US" altLang="ko-KR" sz="2000" b="1" dirty="0"/>
              <a:t>RNN layer </a:t>
            </a:r>
            <a:r>
              <a:rPr kumimoji="1" lang="ko-KR" altLang="en-US" sz="2000" b="1" dirty="0"/>
              <a:t>구성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2000" b="1" dirty="0"/>
              <a:t>TEST Dataset</a:t>
            </a:r>
            <a:r>
              <a:rPr kumimoji="1" lang="ko-KR" altLang="en-US" sz="2000" b="1" dirty="0"/>
              <a:t>에 적용 후 제출 결과</a:t>
            </a:r>
            <a:endParaRPr kumimoji="1" lang="en-US" altLang="ko-KR" sz="2000" b="1" dirty="0"/>
          </a:p>
          <a:p>
            <a:endParaRPr kumimoji="1" lang="en-US" altLang="ko-KR" sz="4000" dirty="0"/>
          </a:p>
          <a:p>
            <a:r>
              <a:rPr kumimoji="1" lang="en-US" altLang="ko-KR" sz="4000" u="sng" dirty="0">
                <a:solidFill>
                  <a:srgbClr val="FF0000"/>
                </a:solidFill>
              </a:rPr>
              <a:t>0.906</a:t>
            </a:r>
            <a:r>
              <a:rPr kumimoji="1" lang="ko-KR" altLang="en-US" sz="4000" u="sng" dirty="0">
                <a:solidFill>
                  <a:srgbClr val="FF0000"/>
                </a:solidFill>
              </a:rPr>
              <a:t> </a:t>
            </a:r>
            <a:r>
              <a:rPr kumimoji="1" lang="en-US" altLang="ko-KR" sz="4000" u="sng" dirty="0">
                <a:solidFill>
                  <a:srgbClr val="FF0000"/>
                </a:solidFill>
              </a:rPr>
              <a:t>Test Result!</a:t>
            </a:r>
            <a:endParaRPr kumimoji="1" lang="en-US" altLang="ko-Kore-KR" sz="4000" u="sng" dirty="0">
              <a:solidFill>
                <a:srgbClr val="FF0000"/>
              </a:solidFill>
            </a:endParaRPr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9A1CF-29C8-1E4F-9F39-1463CBCA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21" y="5482641"/>
            <a:ext cx="5032803" cy="3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5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56C67D-5AD9-5C4A-A894-28F0535348F4}"/>
              </a:ext>
            </a:extLst>
          </p:cNvPr>
          <p:cNvSpPr/>
          <p:nvPr/>
        </p:nvSpPr>
        <p:spPr>
          <a:xfrm>
            <a:off x="9887353" y="154287"/>
            <a:ext cx="184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 err="1"/>
              <a:t>AutoEncoder</a:t>
            </a:r>
            <a:endParaRPr kumimoji="1"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384D40-7CAA-B54B-84F9-B66B1E68A69E}"/>
              </a:ext>
            </a:extLst>
          </p:cNvPr>
          <p:cNvSpPr/>
          <p:nvPr/>
        </p:nvSpPr>
        <p:spPr>
          <a:xfrm>
            <a:off x="7496773" y="1546750"/>
            <a:ext cx="33679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Anomaly Score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167F4-FF74-B84B-B2BE-E0151A95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6" y="2114622"/>
            <a:ext cx="5610454" cy="295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D4100-762E-3B42-AF66-04FCD240608D}"/>
              </a:ext>
            </a:extLst>
          </p:cNvPr>
          <p:cNvSpPr txBox="1"/>
          <p:nvPr/>
        </p:nvSpPr>
        <p:spPr>
          <a:xfrm>
            <a:off x="6743700" y="2618206"/>
            <a:ext cx="52904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Check distant </a:t>
            </a:r>
            <a:r>
              <a:rPr kumimoji="1" lang="ko-KR" altLang="en-US" sz="2800" b="1" dirty="0"/>
              <a:t>값이 과도하게 크게 나올 수 있는 상황</a:t>
            </a:r>
            <a:endParaRPr kumimoji="1" lang="en-US" altLang="ko-KR" sz="2800" b="1" dirty="0"/>
          </a:p>
          <a:p>
            <a:endParaRPr kumimoji="1" lang="en-US" altLang="ko-KR" sz="2800" b="1" dirty="0"/>
          </a:p>
          <a:p>
            <a:r>
              <a:rPr kumimoji="1" lang="en-US" altLang="ko-KR" sz="2800" b="1" dirty="0"/>
              <a:t>Anomaly Score</a:t>
            </a:r>
            <a:r>
              <a:rPr kumimoji="1" lang="ko-KR" altLang="en-US" sz="2800" b="1" dirty="0" err="1"/>
              <a:t>를</a:t>
            </a:r>
            <a:r>
              <a:rPr kumimoji="1" lang="ko-KR" altLang="en-US" sz="2800" b="1" dirty="0"/>
              <a:t> 산정하는 </a:t>
            </a:r>
            <a:r>
              <a:rPr kumimoji="1" lang="en-US" altLang="ko-KR" sz="2800" b="1" dirty="0"/>
              <a:t>Guess-real </a:t>
            </a:r>
            <a:r>
              <a:rPr kumimoji="1" lang="ko-KR" altLang="en-US" sz="2800" b="1" dirty="0"/>
              <a:t>값에 문제</a:t>
            </a:r>
            <a:r>
              <a:rPr kumimoji="1" lang="en-US" altLang="ko-KR" sz="2800" b="1" dirty="0"/>
              <a:t>?</a:t>
            </a:r>
          </a:p>
          <a:p>
            <a:endParaRPr kumimoji="1" lang="en-US" altLang="ko-KR" sz="2800" b="1" dirty="0"/>
          </a:p>
          <a:p>
            <a:r>
              <a:rPr kumimoji="1" lang="en-US" altLang="ko-KR" sz="2800" b="1" dirty="0"/>
              <a:t>But </a:t>
            </a:r>
            <a:r>
              <a:rPr kumimoji="1" lang="ko-KR" altLang="en-US" sz="2800" b="1" dirty="0"/>
              <a:t>큰 차이는 존재하지 않았음</a:t>
            </a:r>
            <a:r>
              <a:rPr kumimoji="1" lang="en-US" altLang="ko-KR" sz="2800" b="1" dirty="0"/>
              <a:t>.</a:t>
            </a:r>
          </a:p>
          <a:p>
            <a:endParaRPr kumimoji="1" lang="en-US" altLang="ko-Kore-KR" sz="2800" b="1" dirty="0"/>
          </a:p>
          <a:p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6322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50D27C-1EA7-FD4E-8B19-7741DBBCA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61" y="1286933"/>
            <a:ext cx="5641586" cy="55710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D3A7E0-D923-6A4A-8081-1BF8AD7C79FD}"/>
              </a:ext>
            </a:extLst>
          </p:cNvPr>
          <p:cNvSpPr/>
          <p:nvPr/>
        </p:nvSpPr>
        <p:spPr>
          <a:xfrm>
            <a:off x="888722" y="363603"/>
            <a:ext cx="106362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BaseLine</a:t>
            </a:r>
            <a:r>
              <a:rPr lang="ko-KR" alt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어떻게 </a:t>
            </a:r>
            <a:r>
              <a:rPr lang="ko-KR" altLang="en-US" sz="6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이기는거임</a:t>
            </a:r>
            <a:r>
              <a:rPr lang="en-US" altLang="ko-KR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ko-KR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540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56C67D-5AD9-5C4A-A894-28F0535348F4}"/>
              </a:ext>
            </a:extLst>
          </p:cNvPr>
          <p:cNvSpPr/>
          <p:nvPr/>
        </p:nvSpPr>
        <p:spPr>
          <a:xfrm>
            <a:off x="9887353" y="154287"/>
            <a:ext cx="2332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/>
              <a:t>Seasonality </a:t>
            </a:r>
            <a:r>
              <a:rPr kumimoji="1" lang="ko-KR" altLang="en-US" sz="2400" b="1" dirty="0"/>
              <a:t>실험</a:t>
            </a:r>
            <a:endParaRPr kumimoji="1"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D4100-762E-3B42-AF66-04FCD240608D}"/>
              </a:ext>
            </a:extLst>
          </p:cNvPr>
          <p:cNvSpPr txBox="1"/>
          <p:nvPr/>
        </p:nvSpPr>
        <p:spPr>
          <a:xfrm>
            <a:off x="2126524" y="2617291"/>
            <a:ext cx="8469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/>
              <a:t>데이터 셋 자체의 문제</a:t>
            </a:r>
            <a:r>
              <a:rPr kumimoji="1" lang="en-US" altLang="ko-KR" sz="4400" b="1" dirty="0"/>
              <a:t>?</a:t>
            </a:r>
          </a:p>
          <a:p>
            <a:pPr algn="ctr"/>
            <a:r>
              <a:rPr kumimoji="1" lang="en-US" altLang="ko-KR" sz="4400" b="1" dirty="0"/>
              <a:t>New FE, inference, Anomaly score</a:t>
            </a:r>
          </a:p>
        </p:txBody>
      </p:sp>
    </p:spTree>
    <p:extLst>
      <p:ext uri="{BB962C8B-B14F-4D97-AF65-F5344CB8AC3E}">
        <p14:creationId xmlns:p14="http://schemas.microsoft.com/office/powerpoint/2010/main" val="77586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0B57A9-D4A1-914B-ABBA-322F43A7F2D8}"/>
              </a:ext>
            </a:extLst>
          </p:cNvPr>
          <p:cNvSpPr/>
          <p:nvPr/>
        </p:nvSpPr>
        <p:spPr>
          <a:xfrm>
            <a:off x="9887353" y="154287"/>
            <a:ext cx="2332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/>
              <a:t>Seasonality </a:t>
            </a:r>
            <a:r>
              <a:rPr kumimoji="1" lang="ko-KR" altLang="en-US" sz="2400" b="1" dirty="0"/>
              <a:t>실험</a:t>
            </a:r>
            <a:endParaRPr kumimoji="1"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FE7931-91C2-5140-B9E6-74FEE76FC4F6}"/>
              </a:ext>
            </a:extLst>
          </p:cNvPr>
          <p:cNvSpPr/>
          <p:nvPr/>
        </p:nvSpPr>
        <p:spPr>
          <a:xfrm>
            <a:off x="694928" y="1950466"/>
            <a:ext cx="551225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/>
              <a:t>1.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N</a:t>
            </a:r>
            <a:r>
              <a:rPr lang="en-US" altLang="ko-Kore-KR" sz="4000" b="1" dirty="0"/>
              <a:t>ew Inference 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-Anomaly score </a:t>
            </a:r>
            <a:r>
              <a:rPr lang="ko-KR" altLang="en-US" sz="2800" b="1" dirty="0"/>
              <a:t>재조정</a:t>
            </a:r>
            <a:endParaRPr lang="en-US" altLang="ko-KR" sz="2800" b="1" dirty="0"/>
          </a:p>
          <a:p>
            <a:r>
              <a:rPr lang="en-US" altLang="ko-Kore-KR" b="1" dirty="0"/>
              <a:t>constant columns</a:t>
            </a:r>
            <a:r>
              <a:rPr lang="ko-KR" altLang="en-US" b="1" dirty="0" err="1"/>
              <a:t>와의</a:t>
            </a:r>
            <a:r>
              <a:rPr lang="ko-KR" altLang="en-US" b="1" dirty="0"/>
              <a:t> 차를 모두 합해서</a:t>
            </a:r>
            <a:endParaRPr lang="en-US" altLang="ko-KR" b="1" dirty="0"/>
          </a:p>
          <a:p>
            <a:r>
              <a:rPr lang="ko-KR" altLang="en-US" b="1" dirty="0"/>
              <a:t> </a:t>
            </a:r>
            <a:r>
              <a:rPr lang="en-US" altLang="ko-Kore-KR" b="1" dirty="0" err="1"/>
              <a:t>check_dist</a:t>
            </a:r>
            <a:r>
              <a:rPr lang="ko-KR" altLang="en-US" b="1" dirty="0"/>
              <a:t>에 </a:t>
            </a:r>
            <a:r>
              <a:rPr lang="ko-KR" altLang="en-US" b="1" dirty="0" err="1"/>
              <a:t>더해줌</a:t>
            </a:r>
            <a:r>
              <a:rPr lang="en-US" altLang="ko-KR" b="1" dirty="0"/>
              <a:t>. </a:t>
            </a:r>
            <a:endParaRPr lang="ko-KR" altLang="en-US" b="1" dirty="0"/>
          </a:p>
          <a:p>
            <a:endParaRPr lang="en-US" altLang="ko-KR" b="1" dirty="0"/>
          </a:p>
          <a:p>
            <a:r>
              <a:rPr lang="en-US" altLang="ko-KR" b="1" dirty="0"/>
              <a:t>Training</a:t>
            </a:r>
            <a:r>
              <a:rPr lang="ko-KR" altLang="en-US" b="1" dirty="0"/>
              <a:t>에서 </a:t>
            </a:r>
            <a:r>
              <a:rPr lang="en-US" altLang="ko-KR" b="1" dirty="0"/>
              <a:t>Drop</a:t>
            </a:r>
            <a:r>
              <a:rPr lang="ko-KR" altLang="en-US" b="1" dirty="0"/>
              <a:t> 된 </a:t>
            </a:r>
            <a:r>
              <a:rPr lang="en-US" altLang="ko-KR" b="1" dirty="0"/>
              <a:t>Column</a:t>
            </a:r>
            <a:r>
              <a:rPr lang="ko-KR" altLang="en-US" b="1" dirty="0"/>
              <a:t>들의 변동을 더 </a:t>
            </a:r>
            <a:r>
              <a:rPr lang="ko-KR" altLang="en-US" b="1" dirty="0" err="1"/>
              <a:t>가중치있게</a:t>
            </a:r>
            <a:r>
              <a:rPr lang="ko-KR" altLang="en-US" b="1" dirty="0"/>
              <a:t> 파악할 수 있게 됨</a:t>
            </a:r>
            <a:r>
              <a:rPr lang="en-US" altLang="ko-KR" b="1" dirty="0"/>
              <a:t>.</a:t>
            </a:r>
            <a:endParaRPr lang="en-US" altLang="ko-Kore-KR" b="1" dirty="0"/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19A2CC59-9C1D-1045-B7EB-BC58FF49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7" y="2901431"/>
            <a:ext cx="5687179" cy="7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9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0B57A9-D4A1-914B-ABBA-322F43A7F2D8}"/>
              </a:ext>
            </a:extLst>
          </p:cNvPr>
          <p:cNvSpPr/>
          <p:nvPr/>
        </p:nvSpPr>
        <p:spPr>
          <a:xfrm>
            <a:off x="9887353" y="154287"/>
            <a:ext cx="2332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/>
              <a:t>Seasonality </a:t>
            </a:r>
            <a:r>
              <a:rPr kumimoji="1" lang="ko-KR" altLang="en-US" sz="2400" b="1" dirty="0"/>
              <a:t>실험</a:t>
            </a:r>
            <a:endParaRPr kumimoji="1"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FE7931-91C2-5140-B9E6-74FEE76FC4F6}"/>
              </a:ext>
            </a:extLst>
          </p:cNvPr>
          <p:cNvSpPr/>
          <p:nvPr/>
        </p:nvSpPr>
        <p:spPr>
          <a:xfrm>
            <a:off x="1094978" y="1870456"/>
            <a:ext cx="551225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/>
              <a:t>2.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N</a:t>
            </a:r>
            <a:r>
              <a:rPr lang="en-US" altLang="ko-Kore-KR" sz="4000" b="1" dirty="0"/>
              <a:t>ew FE 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-Seasonality</a:t>
            </a:r>
          </a:p>
          <a:p>
            <a:r>
              <a:rPr lang="ko-KR" altLang="en-US" b="1" dirty="0"/>
              <a:t>공격의 시간성 파악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FE</a:t>
            </a:r>
            <a:r>
              <a:rPr lang="ko-KR" altLang="en-US" b="1" dirty="0" err="1"/>
              <a:t>를</a:t>
            </a:r>
            <a:r>
              <a:rPr lang="ko-KR" altLang="en-US" b="1" dirty="0"/>
              <a:t> 통해 </a:t>
            </a:r>
            <a:r>
              <a:rPr lang="en-US" altLang="ko-KR" b="1" dirty="0"/>
              <a:t>time</a:t>
            </a:r>
            <a:r>
              <a:rPr lang="ko-KR" altLang="en-US" b="1" dirty="0"/>
              <a:t>컬럼에 있는 시간을 변환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800" b="1" dirty="0"/>
              <a:t>-</a:t>
            </a:r>
            <a:r>
              <a:rPr lang="ko-KR" altLang="en-US" sz="2800" b="1" dirty="0"/>
              <a:t> </a:t>
            </a:r>
            <a:r>
              <a:rPr lang="en-US" altLang="ko-Kore-KR" sz="2800" b="1" dirty="0" err="1"/>
              <a:t>HaiDataset</a:t>
            </a:r>
            <a:r>
              <a:rPr lang="ko-KR" altLang="en-US" sz="2800" b="1" dirty="0"/>
              <a:t> 형태 변경</a:t>
            </a:r>
            <a:endParaRPr lang="en-US" altLang="ko-KR" sz="2800" b="1" dirty="0"/>
          </a:p>
          <a:p>
            <a:r>
              <a:rPr lang="en-US" altLang="ko-Kore-KR" b="1" dirty="0"/>
              <a:t>seasonality</a:t>
            </a:r>
            <a:r>
              <a:rPr lang="ko-KR" altLang="en-US" b="1" dirty="0"/>
              <a:t>로 </a:t>
            </a:r>
            <a:r>
              <a:rPr lang="en-US" altLang="ko-Kore-KR" b="1" dirty="0"/>
              <a:t>weekday, hour </a:t>
            </a:r>
            <a:r>
              <a:rPr lang="ko-KR" altLang="en-US" b="1" dirty="0"/>
              <a:t>추가</a:t>
            </a:r>
            <a:endParaRPr lang="en-US" altLang="ko-Kore-KR" b="1" dirty="0"/>
          </a:p>
          <a:p>
            <a:endParaRPr lang="en-US" altLang="ko-Kore-KR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79E5138-477A-5941-B4FD-D741B680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046" y="2323481"/>
            <a:ext cx="4832076" cy="38984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BEDA9C-2622-EE47-AAB3-1DC621AB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45" y="752493"/>
            <a:ext cx="4832075" cy="12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1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4060FC6C-EB5E-5D42-9D5A-FEDD80D5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63" y="1369713"/>
            <a:ext cx="9271462" cy="5334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F753BE-ABD7-6446-B9C2-CFFE0BDAD23C}"/>
              </a:ext>
            </a:extLst>
          </p:cNvPr>
          <p:cNvSpPr/>
          <p:nvPr/>
        </p:nvSpPr>
        <p:spPr>
          <a:xfrm>
            <a:off x="9887353" y="154287"/>
            <a:ext cx="2332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/>
              <a:t>Seasonality </a:t>
            </a:r>
            <a:r>
              <a:rPr kumimoji="1" lang="ko-KR" altLang="en-US" sz="2400" b="1" dirty="0"/>
              <a:t>실험</a:t>
            </a:r>
            <a:endParaRPr kumimoji="1"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FC981-3F5C-EC42-A124-E1C45E2184FD}"/>
              </a:ext>
            </a:extLst>
          </p:cNvPr>
          <p:cNvSpPr txBox="1"/>
          <p:nvPr/>
        </p:nvSpPr>
        <p:spPr>
          <a:xfrm>
            <a:off x="-123464" y="615952"/>
            <a:ext cx="4172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/>
              <a:t>실험 결과</a:t>
            </a:r>
            <a:endParaRPr kumimoji="1"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49623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56C67D-5AD9-5C4A-A894-28F0535348F4}"/>
              </a:ext>
            </a:extLst>
          </p:cNvPr>
          <p:cNvSpPr/>
          <p:nvPr/>
        </p:nvSpPr>
        <p:spPr>
          <a:xfrm>
            <a:off x="9887353" y="154287"/>
            <a:ext cx="2332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/>
              <a:t>Seasonality </a:t>
            </a:r>
            <a:r>
              <a:rPr kumimoji="1" lang="ko-KR" altLang="en-US" sz="2400" b="1" dirty="0"/>
              <a:t>실험</a:t>
            </a:r>
            <a:endParaRPr kumimoji="1"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D4100-762E-3B42-AF66-04FCD240608D}"/>
              </a:ext>
            </a:extLst>
          </p:cNvPr>
          <p:cNvSpPr txBox="1"/>
          <p:nvPr/>
        </p:nvSpPr>
        <p:spPr>
          <a:xfrm>
            <a:off x="-54884" y="615952"/>
            <a:ext cx="4172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/>
              <a:t>실험 결과</a:t>
            </a:r>
            <a:endParaRPr kumimoji="1" lang="en-US" altLang="ko-KR" sz="40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A437694-6632-1541-B395-33B8A477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206" y="1767611"/>
            <a:ext cx="7435439" cy="2187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EB8919-8848-DE48-B033-B1A16438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206" y="4182338"/>
            <a:ext cx="7435439" cy="19609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DB9BE6-F1E6-2341-993D-4CE04BE239DA}"/>
              </a:ext>
            </a:extLst>
          </p:cNvPr>
          <p:cNvSpPr txBox="1"/>
          <p:nvPr/>
        </p:nvSpPr>
        <p:spPr>
          <a:xfrm>
            <a:off x="263237" y="2476820"/>
            <a:ext cx="391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/>
              <a:t>Threshold:0.08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848B9A-8B35-354E-B8EE-B20B3E8AAD42}"/>
              </a:ext>
            </a:extLst>
          </p:cNvPr>
          <p:cNvSpPr/>
          <p:nvPr/>
        </p:nvSpPr>
        <p:spPr>
          <a:xfrm>
            <a:off x="476821" y="4670819"/>
            <a:ext cx="3640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3200" b="1" dirty="0"/>
              <a:t>Threshold:0.07</a:t>
            </a:r>
          </a:p>
          <a:p>
            <a:pPr algn="ctr"/>
            <a:r>
              <a:rPr kumimoji="1" lang="en-US" altLang="ko-KR" sz="1600" b="1" dirty="0"/>
              <a:t>(fill blank</a:t>
            </a:r>
            <a:r>
              <a:rPr kumimoji="1" lang="ko-KR" altLang="en-US" sz="1600" b="1" dirty="0"/>
              <a:t> 함수에서 빈 </a:t>
            </a:r>
            <a:r>
              <a:rPr kumimoji="1" lang="en-US" altLang="ko-KR" sz="1600" b="1" dirty="0"/>
              <a:t>label 0</a:t>
            </a:r>
            <a:r>
              <a:rPr kumimoji="1" lang="ko-KR" altLang="en-US" sz="1600" b="1" dirty="0" err="1"/>
              <a:t>으로</a:t>
            </a:r>
            <a:r>
              <a:rPr kumimoji="1" lang="ko-KR" altLang="en-US" sz="1600" b="1" dirty="0"/>
              <a:t> 채움</a:t>
            </a:r>
            <a:r>
              <a:rPr kumimoji="1"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399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E55294-0111-8349-BC8C-8A5AF9D1936E}"/>
              </a:ext>
            </a:extLst>
          </p:cNvPr>
          <p:cNvSpPr/>
          <p:nvPr/>
        </p:nvSpPr>
        <p:spPr>
          <a:xfrm>
            <a:off x="3052949" y="1831284"/>
            <a:ext cx="5736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rgbClr val="FF0000"/>
                </a:solidFill>
              </a:rPr>
              <a:t>최고점</a:t>
            </a:r>
            <a:endParaRPr kumimoji="1" lang="en-US" altLang="ko-KR" sz="54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5400" b="1" dirty="0">
                <a:solidFill>
                  <a:srgbClr val="FF0000"/>
                </a:solidFill>
              </a:rPr>
              <a:t>0.925</a:t>
            </a:r>
            <a:endParaRPr kumimoji="1" lang="en-US" altLang="ko-KR" sz="2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8E1EE-4A23-0741-A9CC-ED65F466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98" y="3903848"/>
            <a:ext cx="10214075" cy="8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9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A82088-86FF-3940-BBFE-65372236A586}"/>
              </a:ext>
            </a:extLst>
          </p:cNvPr>
          <p:cNvSpPr txBox="1"/>
          <p:nvPr/>
        </p:nvSpPr>
        <p:spPr>
          <a:xfrm>
            <a:off x="5017770" y="1382286"/>
            <a:ext cx="67276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6500" dirty="0"/>
              <a:t>중간 발표 이슈</a:t>
            </a:r>
            <a:endParaRPr kumimoji="1" lang="en-US" altLang="ko-KR" sz="6500" dirty="0"/>
          </a:p>
          <a:p>
            <a:pPr marL="342900" indent="-342900">
              <a:buAutoNum type="arabicPeriod"/>
            </a:pPr>
            <a:r>
              <a:rPr kumimoji="1" lang="ko-KR" altLang="en-US" sz="6500" dirty="0"/>
              <a:t>새로운 모델</a:t>
            </a:r>
            <a:endParaRPr kumimoji="1" lang="en-US" altLang="ko-KR" sz="6500" dirty="0"/>
          </a:p>
          <a:p>
            <a:pPr marL="342900" indent="-342900">
              <a:buAutoNum type="arabicPeriod"/>
            </a:pPr>
            <a:r>
              <a:rPr kumimoji="1" lang="en-US" altLang="ko-KR" sz="6500" dirty="0" err="1"/>
              <a:t>AutoEncoder</a:t>
            </a:r>
            <a:endParaRPr kumimoji="1" lang="en-US" altLang="ko-KR" sz="6500" dirty="0"/>
          </a:p>
          <a:p>
            <a:pPr marL="342900" indent="-342900">
              <a:buAutoNum type="arabicPeriod"/>
            </a:pPr>
            <a:r>
              <a:rPr kumimoji="1" lang="en-US" altLang="ko-KR" sz="6500" dirty="0"/>
              <a:t>Seasonality</a:t>
            </a:r>
            <a:r>
              <a:rPr kumimoji="1" lang="ko-KR" altLang="en-US" sz="6500" dirty="0"/>
              <a:t> 실험</a:t>
            </a:r>
            <a:endParaRPr kumimoji="1" lang="en-US" altLang="ko-KR" sz="6500" dirty="0"/>
          </a:p>
        </p:txBody>
      </p:sp>
      <p:pic>
        <p:nvPicPr>
          <p:cNvPr id="5" name="그림 4" descr="사람, 남자, 착용, 보는이(가) 표시된 사진&#10;&#10;자동 생성된 설명">
            <a:extLst>
              <a:ext uri="{FF2B5EF4-FFF2-40B4-BE49-F238E27FC236}">
                <a16:creationId xmlns:a16="http://schemas.microsoft.com/office/drawing/2014/main" id="{A24139DE-5A55-2347-B2A5-F73A01EF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2" y="1926313"/>
            <a:ext cx="4010535" cy="266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26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261060-4EC8-FF41-83EF-65ECE654E71F}"/>
              </a:ext>
            </a:extLst>
          </p:cNvPr>
          <p:cNvSpPr txBox="1"/>
          <p:nvPr/>
        </p:nvSpPr>
        <p:spPr>
          <a:xfrm>
            <a:off x="2103664" y="325736"/>
            <a:ext cx="846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/>
              <a:t>그 이외 해본 것들</a:t>
            </a:r>
            <a:r>
              <a:rPr kumimoji="1" lang="en-US" altLang="ko-KR" sz="5400" b="1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B2DFF-0841-0941-8CCE-CD78FFB43BD2}"/>
              </a:ext>
            </a:extLst>
          </p:cNvPr>
          <p:cNvSpPr txBox="1"/>
          <p:nvPr/>
        </p:nvSpPr>
        <p:spPr>
          <a:xfrm>
            <a:off x="1861456" y="1681008"/>
            <a:ext cx="87112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/>
              <a:t>Skip Connection </a:t>
            </a:r>
            <a:r>
              <a:rPr kumimoji="1" lang="ko-KR" altLang="en-US" sz="4400" b="1" dirty="0"/>
              <a:t>제외</a:t>
            </a:r>
            <a:endParaRPr kumimoji="1" lang="en-US" altLang="ko-KR" sz="4400" b="1" dirty="0"/>
          </a:p>
          <a:p>
            <a:pPr algn="ctr"/>
            <a:r>
              <a:rPr kumimoji="1" lang="ko-KR" altLang="en-US" sz="4400" b="1" dirty="0" err="1"/>
              <a:t>이동평균</a:t>
            </a:r>
            <a:r>
              <a:rPr kumimoji="1" lang="en-US" altLang="ko-KR" sz="4400" b="1" dirty="0"/>
              <a:t>(EWM) normalization </a:t>
            </a:r>
            <a:r>
              <a:rPr kumimoji="1" lang="ko-KR" altLang="en-US" sz="4400" b="1" dirty="0"/>
              <a:t>제외</a:t>
            </a:r>
            <a:endParaRPr kumimoji="1" lang="en-US" altLang="ko-KR" sz="4400" b="1" dirty="0"/>
          </a:p>
          <a:p>
            <a:pPr algn="ctr"/>
            <a:r>
              <a:rPr kumimoji="1" lang="en-US" altLang="ko-KR" sz="4400" b="1" dirty="0"/>
              <a:t>Standard scaler</a:t>
            </a:r>
          </a:p>
          <a:p>
            <a:pPr algn="ctr"/>
            <a:r>
              <a:rPr kumimoji="1" lang="en-US" altLang="ko-KR" sz="4400" b="1" dirty="0"/>
              <a:t>Poisson scaler</a:t>
            </a:r>
          </a:p>
          <a:p>
            <a:pPr algn="ctr"/>
            <a:r>
              <a:rPr kumimoji="1" lang="en-US" altLang="ko-KR" sz="4400" b="1" dirty="0"/>
              <a:t>Window </a:t>
            </a:r>
            <a:r>
              <a:rPr kumimoji="1" lang="ko-KR" altLang="en-US" sz="4400" b="1" dirty="0"/>
              <a:t>수 조절</a:t>
            </a:r>
            <a:endParaRPr kumimoji="1" lang="en-US" altLang="ko-KR" sz="4400" b="1" dirty="0"/>
          </a:p>
          <a:p>
            <a:pPr algn="ctr"/>
            <a:r>
              <a:rPr kumimoji="1" lang="ko-KR" altLang="en-US" sz="4400" b="1" dirty="0"/>
              <a:t>등등</a:t>
            </a:r>
            <a:r>
              <a:rPr kumimoji="1" lang="en-US" altLang="ko-KR" sz="4400" b="1" dirty="0"/>
              <a:t>..</a:t>
            </a:r>
          </a:p>
          <a:p>
            <a:pPr algn="ctr"/>
            <a:r>
              <a:rPr kumimoji="1" lang="ko-KR" altLang="en-US" sz="4400" b="1" dirty="0"/>
              <a:t>유의미한 성능 향상 </a:t>
            </a:r>
            <a:r>
              <a:rPr kumimoji="1" lang="en-US" altLang="ko-KR" sz="4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2297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2CA528-6FD9-D542-B05E-404477827624}"/>
              </a:ext>
            </a:extLst>
          </p:cNvPr>
          <p:cNvSpPr/>
          <p:nvPr/>
        </p:nvSpPr>
        <p:spPr>
          <a:xfrm>
            <a:off x="7289703" y="2967335"/>
            <a:ext cx="38218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2009BE-EDF6-D74D-9194-7A4B75F2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563624"/>
            <a:ext cx="4974336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5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DE56EA-CFA8-8F48-805A-939C49960A63}"/>
              </a:ext>
            </a:extLst>
          </p:cNvPr>
          <p:cNvSpPr/>
          <p:nvPr/>
        </p:nvSpPr>
        <p:spPr>
          <a:xfrm>
            <a:off x="9843852" y="189845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/>
              <a:t>중간 발표 이슈</a:t>
            </a:r>
            <a:endParaRPr kumimoji="1"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CAA060-A1E9-2441-99CC-E795B0DBAE31}"/>
              </a:ext>
            </a:extLst>
          </p:cNvPr>
          <p:cNvSpPr/>
          <p:nvPr/>
        </p:nvSpPr>
        <p:spPr>
          <a:xfrm>
            <a:off x="688302" y="912614"/>
            <a:ext cx="3146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000" b="1" dirty="0" err="1"/>
              <a:t>PreProcessing</a:t>
            </a:r>
            <a:endParaRPr kumimoji="1" lang="en-US" altLang="ko-Kore-KR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1F34F-FCAD-9345-A139-A55349063AA1}"/>
              </a:ext>
            </a:extLst>
          </p:cNvPr>
          <p:cNvSpPr/>
          <p:nvPr/>
        </p:nvSpPr>
        <p:spPr>
          <a:xfrm>
            <a:off x="1013460" y="187312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ore-KR" sz="3200" b="1" dirty="0"/>
              <a:t>1.NEW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Normalization Method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39408-22A9-D044-98F9-FC392BA9069A}"/>
              </a:ext>
            </a:extLst>
          </p:cNvPr>
          <p:cNvSpPr/>
          <p:nvPr/>
        </p:nvSpPr>
        <p:spPr>
          <a:xfrm>
            <a:off x="1139190" y="2568624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</a:t>
            </a:r>
            <a:r>
              <a:rPr kumimoji="1" lang="en-US" altLang="ko-KR" sz="2400" b="1" dirty="0"/>
              <a:t>Standard scaler</a:t>
            </a:r>
            <a:r>
              <a:rPr kumimoji="1" lang="ko-KR" altLang="en-US" sz="2400" b="1" dirty="0"/>
              <a:t> 시도</a:t>
            </a:r>
            <a:endParaRPr kumimoji="1" lang="en-US" altLang="ko-KR" sz="2400" b="1" dirty="0"/>
          </a:p>
          <a:p>
            <a:r>
              <a:rPr kumimoji="1" lang="en-US" altLang="ko-KR" dirty="0"/>
              <a:t>Standard Scaler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데이터값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데이터 평균</a:t>
            </a:r>
            <a:r>
              <a:rPr kumimoji="1" lang="en-US" altLang="ko-KR" dirty="0"/>
              <a:t>)/</a:t>
            </a:r>
            <a:r>
              <a:rPr kumimoji="1" lang="ko-KR" altLang="en-US" dirty="0"/>
              <a:t> 표준편차</a:t>
            </a:r>
            <a:endParaRPr kumimoji="1" lang="en-US" altLang="ko-KR" dirty="0"/>
          </a:p>
          <a:p>
            <a:r>
              <a:rPr kumimoji="1" lang="ko-KR" altLang="en-US" dirty="0"/>
              <a:t>공식을 통해 값을 </a:t>
            </a:r>
            <a:r>
              <a:rPr kumimoji="1" lang="en-US" altLang="ko-KR" dirty="0"/>
              <a:t>Normalization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sz="2400" b="1" dirty="0"/>
              <a:t>Standard Scaler</a:t>
            </a:r>
            <a:r>
              <a:rPr kumimoji="1" lang="ko-KR" altLang="en-US" sz="2400" b="1" dirty="0"/>
              <a:t>의 장</a:t>
            </a:r>
            <a:r>
              <a:rPr kumimoji="1" lang="en-US" altLang="ko-KR" sz="2400" b="1" dirty="0"/>
              <a:t>/</a:t>
            </a:r>
            <a:r>
              <a:rPr kumimoji="1" lang="ko-KR" altLang="en-US" sz="2400" b="1" dirty="0"/>
              <a:t>단점</a:t>
            </a:r>
            <a:endParaRPr kumimoji="1" lang="en-US" altLang="ko-KR" sz="2400" b="1" dirty="0"/>
          </a:p>
          <a:p>
            <a:r>
              <a:rPr kumimoji="1" lang="ko-KR" altLang="en-US" dirty="0" err="1"/>
              <a:t>아웃라이어</a:t>
            </a:r>
            <a:r>
              <a:rPr kumimoji="1" lang="ko-KR" altLang="en-US" dirty="0"/>
              <a:t> 판단이 좋다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다만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값이 커지고 숫자의 단위가 커진다</a:t>
            </a:r>
            <a:r>
              <a:rPr kumimoji="1" lang="en-US" altLang="ko-KR" dirty="0"/>
              <a:t>.(Normalization</a:t>
            </a:r>
            <a:r>
              <a:rPr kumimoji="1" lang="ko-KR" altLang="en-US" dirty="0"/>
              <a:t>이후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결론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기존의 </a:t>
            </a:r>
            <a:r>
              <a:rPr kumimoji="1" lang="en-US" altLang="ko-KR" dirty="0"/>
              <a:t>Min-Max Scaler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0~1</a:t>
            </a:r>
            <a:r>
              <a:rPr kumimoji="1" lang="ko-KR" altLang="en-US" dirty="0"/>
              <a:t> 사이의 값으로 </a:t>
            </a:r>
            <a:r>
              <a:rPr kumimoji="1" lang="ko-KR" altLang="en-US" dirty="0" err="1"/>
              <a:t>나타내는것이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 값 파악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Anomaly Score </a:t>
            </a:r>
            <a:r>
              <a:rPr kumimoji="1" lang="ko-KR" altLang="en-US" dirty="0"/>
              <a:t>파악에 좋다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F4C02173-4F57-7E4F-B3AC-40EEE7CA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01" y="4646930"/>
            <a:ext cx="2298700" cy="901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8B78B3-AAA1-A54C-9179-F5E42ADB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12" y="1271637"/>
            <a:ext cx="3813886" cy="33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1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DE56EA-CFA8-8F48-805A-939C49960A63}"/>
              </a:ext>
            </a:extLst>
          </p:cNvPr>
          <p:cNvSpPr/>
          <p:nvPr/>
        </p:nvSpPr>
        <p:spPr>
          <a:xfrm>
            <a:off x="9843852" y="189845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/>
              <a:t>중간 발표 이슈</a:t>
            </a:r>
            <a:endParaRPr kumimoji="1"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CAA060-A1E9-2441-99CC-E795B0DBAE31}"/>
              </a:ext>
            </a:extLst>
          </p:cNvPr>
          <p:cNvSpPr/>
          <p:nvPr/>
        </p:nvSpPr>
        <p:spPr>
          <a:xfrm>
            <a:off x="688302" y="912614"/>
            <a:ext cx="3146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000" b="1" dirty="0" err="1"/>
              <a:t>PreProcessing</a:t>
            </a:r>
            <a:endParaRPr kumimoji="1" lang="en-US" altLang="ko-Kore-KR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1F34F-FCAD-9345-A139-A55349063AA1}"/>
              </a:ext>
            </a:extLst>
          </p:cNvPr>
          <p:cNvSpPr/>
          <p:nvPr/>
        </p:nvSpPr>
        <p:spPr>
          <a:xfrm>
            <a:off x="1013460" y="1873120"/>
            <a:ext cx="6564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/>
              <a:t>2</a:t>
            </a:r>
            <a:r>
              <a:rPr kumimoji="1" lang="en-US" altLang="ko-Kore-KR" sz="3200" b="1" dirty="0"/>
              <a:t>.EWM (</a:t>
            </a:r>
            <a:r>
              <a:rPr kumimoji="1" lang="ko-KR" altLang="en-US" sz="3200" b="1" dirty="0" err="1"/>
              <a:t>이동평균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Noise Smoothing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39408-22A9-D044-98F9-FC392BA9069A}"/>
              </a:ext>
            </a:extLst>
          </p:cNvPr>
          <p:cNvSpPr/>
          <p:nvPr/>
        </p:nvSpPr>
        <p:spPr>
          <a:xfrm>
            <a:off x="1139190" y="256862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kumimoji="1" lang="en-US" altLang="ko-KR" sz="2400" b="1" dirty="0"/>
          </a:p>
          <a:p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</a:t>
            </a:r>
            <a:r>
              <a:rPr kumimoji="1" lang="en-US" altLang="ko-KR" sz="2400" b="1" dirty="0"/>
              <a:t>Nosie </a:t>
            </a:r>
            <a:r>
              <a:rPr kumimoji="1" lang="ko-KR" altLang="en-US" sz="2400" b="1" dirty="0"/>
              <a:t>감소</a:t>
            </a:r>
            <a:endParaRPr kumimoji="1" lang="en-US" altLang="ko-KR" sz="2400" b="1" dirty="0"/>
          </a:p>
          <a:p>
            <a:r>
              <a:rPr kumimoji="1" lang="ko-KR" altLang="en-US" dirty="0"/>
              <a:t>데이터의 </a:t>
            </a:r>
            <a:r>
              <a:rPr kumimoji="1" lang="en-US" altLang="ko-KR" dirty="0"/>
              <a:t>Noise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줄여 학습에 도움을 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sz="2400" b="1" dirty="0"/>
              <a:t>Alpha parameter </a:t>
            </a:r>
            <a:r>
              <a:rPr kumimoji="1" lang="ko-KR" altLang="en-US" sz="2400" b="1" dirty="0"/>
              <a:t>변경</a:t>
            </a:r>
            <a:endParaRPr kumimoji="1" lang="en-US" altLang="ko-KR" sz="2400" b="1" dirty="0"/>
          </a:p>
          <a:p>
            <a:r>
              <a:rPr kumimoji="1" lang="en-US" altLang="ko-KR" dirty="0" err="1"/>
              <a:t>Ewm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값은 </a:t>
            </a:r>
            <a:r>
              <a:rPr kumimoji="1" lang="en-US" altLang="ko-KR" dirty="0"/>
              <a:t>0~2</a:t>
            </a:r>
            <a:r>
              <a:rPr kumimoji="1" lang="ko-KR" altLang="en-US" dirty="0"/>
              <a:t> 사이의 값을 가질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실험 결과 알파 값은 모델 학습에 영향을 주지 못함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-&gt;0.9</a:t>
            </a:r>
            <a:r>
              <a:rPr kumimoji="1" lang="ko-KR" altLang="en-US" dirty="0"/>
              <a:t>로 계속 선택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FE18F-099D-084B-ADC0-865EECFD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20" y="2165507"/>
            <a:ext cx="4277360" cy="2278862"/>
          </a:xfrm>
          <a:prstGeom prst="rect">
            <a:avLst/>
          </a:prstGeom>
        </p:spPr>
      </p:pic>
      <p:pic>
        <p:nvPicPr>
          <p:cNvPr id="11" name="그림 10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00C9CBC2-3254-2D42-A5EB-71B96B15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460" y="5433172"/>
            <a:ext cx="6395720" cy="11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DE56EA-CFA8-8F48-805A-939C49960A63}"/>
              </a:ext>
            </a:extLst>
          </p:cNvPr>
          <p:cNvSpPr/>
          <p:nvPr/>
        </p:nvSpPr>
        <p:spPr>
          <a:xfrm>
            <a:off x="9843852" y="189845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/>
              <a:t>중간 발표 이슈</a:t>
            </a:r>
            <a:endParaRPr kumimoji="1"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CAA060-A1E9-2441-99CC-E795B0DBAE31}"/>
              </a:ext>
            </a:extLst>
          </p:cNvPr>
          <p:cNvSpPr/>
          <p:nvPr/>
        </p:nvSpPr>
        <p:spPr>
          <a:xfrm>
            <a:off x="688302" y="912614"/>
            <a:ext cx="17611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000" b="1" dirty="0"/>
              <a:t>New FE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1F34F-FCAD-9345-A139-A55349063AA1}"/>
              </a:ext>
            </a:extLst>
          </p:cNvPr>
          <p:cNvSpPr/>
          <p:nvPr/>
        </p:nvSpPr>
        <p:spPr>
          <a:xfrm>
            <a:off x="1013460" y="1873120"/>
            <a:ext cx="6564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/>
              <a:t>1. Drop Constant Column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39408-22A9-D044-98F9-FC392BA9069A}"/>
              </a:ext>
            </a:extLst>
          </p:cNvPr>
          <p:cNvSpPr/>
          <p:nvPr/>
        </p:nvSpPr>
        <p:spPr>
          <a:xfrm>
            <a:off x="1139190" y="25686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</a:t>
            </a:r>
            <a:r>
              <a:rPr kumimoji="1" lang="en-US" altLang="ko-KR" sz="2400" b="1" dirty="0"/>
              <a:t>Train data constant column</a:t>
            </a:r>
          </a:p>
          <a:p>
            <a:r>
              <a:rPr kumimoji="1" lang="en-US" altLang="ko-KR" dirty="0"/>
              <a:t>Train data </a:t>
            </a:r>
            <a:r>
              <a:rPr kumimoji="1" lang="ko-KR" altLang="en-US" dirty="0"/>
              <a:t>상에서 계속 일정한 값을 가지는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 존재</a:t>
            </a:r>
            <a:endParaRPr kumimoji="1" lang="en-US" altLang="ko-KR" dirty="0"/>
          </a:p>
          <a:p>
            <a:r>
              <a:rPr kumimoji="1" lang="ko-KR" altLang="en-US" dirty="0"/>
              <a:t>해당 컬럼의 값이 달라지면 </a:t>
            </a:r>
            <a:r>
              <a:rPr kumimoji="1" lang="en-US" altLang="ko-KR" dirty="0"/>
              <a:t>attack</a:t>
            </a:r>
            <a:r>
              <a:rPr kumimoji="1" lang="ko-KR" altLang="en-US" dirty="0"/>
              <a:t>일 가능성 있음</a:t>
            </a:r>
            <a:endParaRPr kumimoji="1" lang="en-US" altLang="ko-KR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3FDF2FC-FAB5-BE47-A1ED-25C55EB9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60" y="1873120"/>
            <a:ext cx="4610929" cy="25269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A12D57-7EF4-6D45-A938-4D0BE7B4CF35}"/>
              </a:ext>
            </a:extLst>
          </p:cNvPr>
          <p:cNvSpPr/>
          <p:nvPr/>
        </p:nvSpPr>
        <p:spPr>
          <a:xfrm>
            <a:off x="1013460" y="4295894"/>
            <a:ext cx="33395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200" b="1" dirty="0"/>
              <a:t>2. New </a:t>
            </a:r>
            <a:r>
              <a:rPr kumimoji="1" lang="en-US" altLang="ko-KR" sz="3200" b="1" dirty="0" err="1"/>
              <a:t>HaiDataset</a:t>
            </a:r>
            <a:endParaRPr kumimoji="1" lang="en-US" altLang="ko-KR" sz="3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C82F6-74C4-FA4C-AAE4-2E80818F16F5}"/>
              </a:ext>
            </a:extLst>
          </p:cNvPr>
          <p:cNvSpPr/>
          <p:nvPr/>
        </p:nvSpPr>
        <p:spPr>
          <a:xfrm>
            <a:off x="1013460" y="482664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</a:t>
            </a:r>
            <a:r>
              <a:rPr kumimoji="1" lang="en-US" altLang="ko-KR" sz="2400" b="1" dirty="0"/>
              <a:t>Seasonality </a:t>
            </a:r>
            <a:r>
              <a:rPr kumimoji="1" lang="ko-KR" altLang="en-US" sz="2400" b="1" dirty="0"/>
              <a:t>추가</a:t>
            </a:r>
            <a:endParaRPr kumimoji="1" lang="en-US" altLang="ko-KR" sz="2400" b="1" dirty="0"/>
          </a:p>
          <a:p>
            <a:r>
              <a:rPr kumimoji="1" lang="en-US" altLang="ko-KR" dirty="0"/>
              <a:t>Attack</a:t>
            </a:r>
            <a:r>
              <a:rPr kumimoji="1" lang="ko-KR" altLang="en-US" dirty="0"/>
              <a:t>에 시간적인 특징이 있을 수 있다는 생각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225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2F747D2-B9A0-4248-8A7B-EDD43537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87" y="1142426"/>
            <a:ext cx="1536700" cy="2933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BA06C8-9D35-A74D-BD39-86537A5174AE}"/>
              </a:ext>
            </a:extLst>
          </p:cNvPr>
          <p:cNvSpPr/>
          <p:nvPr/>
        </p:nvSpPr>
        <p:spPr>
          <a:xfrm>
            <a:off x="9887353" y="154287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/>
              <a:t>중간발표 이슈</a:t>
            </a:r>
            <a:endParaRPr kumimoji="1" lang="en-US" altLang="ko-KR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00CA9B-5F74-644B-AA1B-075396601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01" y="4216400"/>
            <a:ext cx="7581900" cy="209550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147AF328-EE2B-0645-81DC-765C63235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785" y="1650426"/>
            <a:ext cx="1016000" cy="2425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1C4D0B-C62D-C948-8062-47DCC66FF2DD}"/>
              </a:ext>
            </a:extLst>
          </p:cNvPr>
          <p:cNvSpPr txBox="1"/>
          <p:nvPr/>
        </p:nvSpPr>
        <p:spPr>
          <a:xfrm>
            <a:off x="305427" y="2667227"/>
            <a:ext cx="4111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ore-KR" sz="2400" b="1" dirty="0"/>
              <a:t>Attack</a:t>
            </a:r>
            <a:r>
              <a:rPr kumimoji="1" lang="ko-KR" altLang="en-US" sz="2400" b="1" dirty="0"/>
              <a:t> 당시 </a:t>
            </a:r>
            <a:r>
              <a:rPr kumimoji="1" lang="en-US" altLang="ko-Kore-KR" sz="2400" b="1" dirty="0"/>
              <a:t>Column</a:t>
            </a:r>
            <a:r>
              <a:rPr kumimoji="1" lang="ko-KR" altLang="en-US" sz="2400" b="1" dirty="0"/>
              <a:t>값</a:t>
            </a:r>
            <a:endParaRPr kumimoji="1" lang="en-US" altLang="ko-KR" sz="2400" b="1" dirty="0"/>
          </a:p>
          <a:p>
            <a:pPr marL="342900" indent="-342900">
              <a:buFontTx/>
              <a:buChar char="-"/>
            </a:pPr>
            <a:r>
              <a:rPr kumimoji="1" lang="ko-Kore-KR" altLang="en-US" dirty="0"/>
              <a:t>비정상적</a:t>
            </a:r>
            <a:r>
              <a:rPr kumimoji="1" lang="ko-KR" altLang="en-US" dirty="0"/>
              <a:t> 변동 확인</a:t>
            </a:r>
            <a:endParaRPr kumimoji="1" lang="en-US" altLang="ko-KR" dirty="0"/>
          </a:p>
          <a:p>
            <a:pPr marL="342900" indent="-342900">
              <a:buFontTx/>
              <a:buChar char="-"/>
            </a:pPr>
            <a:r>
              <a:rPr kumimoji="1" lang="en-US" altLang="ko-Kore-KR" dirty="0"/>
              <a:t>2</a:t>
            </a:r>
            <a:r>
              <a:rPr kumimoji="1" lang="ko-KR" altLang="en-US" dirty="0"/>
              <a:t>번째 공격의 경우 변동 </a:t>
            </a:r>
            <a:r>
              <a:rPr kumimoji="1" lang="en-US" altLang="ko-KR" dirty="0"/>
              <a:t>X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2896AB-8352-4F49-8EFC-32CB2C382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698" y="1633764"/>
            <a:ext cx="1765300" cy="2616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3F1F09-0DC1-C24C-87EC-246BDB45B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286" y="1633764"/>
            <a:ext cx="1866900" cy="2578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FD011-FAF7-9E43-B531-F986E4E81923}"/>
              </a:ext>
            </a:extLst>
          </p:cNvPr>
          <p:cNvSpPr txBox="1"/>
          <p:nvPr/>
        </p:nvSpPr>
        <p:spPr>
          <a:xfrm>
            <a:off x="373778" y="4970206"/>
            <a:ext cx="3187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2.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Attack occur time</a:t>
            </a:r>
          </a:p>
          <a:p>
            <a:pPr marL="342900" indent="-342900">
              <a:buFontTx/>
              <a:buChar char="-"/>
            </a:pPr>
            <a:r>
              <a:rPr kumimoji="1" lang="ko-KR" altLang="en-US" dirty="0"/>
              <a:t>시간의 주기성은 </a:t>
            </a:r>
            <a:r>
              <a:rPr kumimoji="1" lang="en-US" altLang="ko-KR" dirty="0"/>
              <a:t>X</a:t>
            </a:r>
          </a:p>
          <a:p>
            <a:pPr marL="342900" indent="-342900">
              <a:buFontTx/>
              <a:buChar char="-"/>
            </a:pPr>
            <a:r>
              <a:rPr kumimoji="1" lang="en-US" altLang="ko-Kore-KR" dirty="0"/>
              <a:t>Seasonality </a:t>
            </a:r>
            <a:r>
              <a:rPr kumimoji="1" lang="ko-KR" altLang="en-US" dirty="0"/>
              <a:t>가능성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CD8DB-66B6-0442-B777-75841445A481}"/>
              </a:ext>
            </a:extLst>
          </p:cNvPr>
          <p:cNvSpPr/>
          <p:nvPr/>
        </p:nvSpPr>
        <p:spPr>
          <a:xfrm>
            <a:off x="484614" y="615952"/>
            <a:ext cx="1057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000" b="1" dirty="0"/>
              <a:t>EDA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D9ACD-D311-1344-9C8C-CE1BD17A9C35}"/>
              </a:ext>
            </a:extLst>
          </p:cNvPr>
          <p:cNvSpPr txBox="1"/>
          <p:nvPr/>
        </p:nvSpPr>
        <p:spPr>
          <a:xfrm>
            <a:off x="6677499" y="1364831"/>
            <a:ext cx="73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FF0000"/>
                </a:solidFill>
              </a:rPr>
              <a:t>???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8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6E974E-ABCD-B842-B77C-85C079564D11}"/>
              </a:ext>
            </a:extLst>
          </p:cNvPr>
          <p:cNvSpPr/>
          <p:nvPr/>
        </p:nvSpPr>
        <p:spPr>
          <a:xfrm>
            <a:off x="9843852" y="189845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/>
              <a:t>중간 발표 이슈</a:t>
            </a:r>
            <a:endParaRPr kumimoji="1"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1440F6-A67C-8147-B356-90525C7849EF}"/>
              </a:ext>
            </a:extLst>
          </p:cNvPr>
          <p:cNvSpPr/>
          <p:nvPr/>
        </p:nvSpPr>
        <p:spPr>
          <a:xfrm>
            <a:off x="194310" y="1108710"/>
            <a:ext cx="3756660" cy="493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902713-416F-E043-87F3-285EDDE14FA1}"/>
              </a:ext>
            </a:extLst>
          </p:cNvPr>
          <p:cNvSpPr/>
          <p:nvPr/>
        </p:nvSpPr>
        <p:spPr>
          <a:xfrm>
            <a:off x="4187190" y="1108710"/>
            <a:ext cx="3756660" cy="493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19AF45-9187-A149-B62F-91C4908D8AA1}"/>
              </a:ext>
            </a:extLst>
          </p:cNvPr>
          <p:cNvSpPr/>
          <p:nvPr/>
        </p:nvSpPr>
        <p:spPr>
          <a:xfrm>
            <a:off x="8256376" y="1120140"/>
            <a:ext cx="3756660" cy="493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1A789-E5FB-E948-9AC6-858B6E697E6A}"/>
              </a:ext>
            </a:extLst>
          </p:cNvPr>
          <p:cNvSpPr txBox="1"/>
          <p:nvPr/>
        </p:nvSpPr>
        <p:spPr>
          <a:xfrm>
            <a:off x="342900" y="1200150"/>
            <a:ext cx="345186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 err="1"/>
              <a:t>PreProcessing</a:t>
            </a:r>
            <a:endParaRPr kumimoji="1" lang="en-US" altLang="ko-Kore-KR" sz="4000" b="1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1.</a:t>
            </a:r>
            <a:r>
              <a:rPr kumimoji="1" lang="ko-KR" altLang="en-US" dirty="0"/>
              <a:t>새로운 </a:t>
            </a:r>
            <a:r>
              <a:rPr kumimoji="1" lang="en-US" altLang="ko-KR" dirty="0"/>
              <a:t>Normalization Method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standard scaler</a:t>
            </a:r>
            <a:r>
              <a:rPr kumimoji="1" lang="ko-KR" altLang="en-US" dirty="0"/>
              <a:t> 시도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Min-Max</a:t>
            </a:r>
            <a:r>
              <a:rPr kumimoji="1" lang="ko-KR" altLang="en-US" dirty="0"/>
              <a:t>가 좋다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2.Noise smoothing </a:t>
            </a:r>
            <a:r>
              <a:rPr kumimoji="1" lang="ko-KR" altLang="en-US" dirty="0"/>
              <a:t>방법 변환</a:t>
            </a:r>
            <a:endParaRPr kumimoji="1" lang="en-US" altLang="ko-KR" dirty="0"/>
          </a:p>
          <a:p>
            <a:r>
              <a:rPr kumimoji="1" lang="en-US" altLang="ko-KR" dirty="0"/>
              <a:t>-&gt;EWM</a:t>
            </a:r>
            <a:r>
              <a:rPr kumimoji="1" lang="ko-KR" altLang="en-US" dirty="0"/>
              <a:t>을 제외한 마땅한 </a:t>
            </a:r>
            <a:r>
              <a:rPr kumimoji="1" lang="en-US" altLang="ko-KR" dirty="0"/>
              <a:t>Noise Smoothing </a:t>
            </a:r>
            <a:r>
              <a:rPr kumimoji="1" lang="ko-KR" altLang="en-US" dirty="0"/>
              <a:t>방법 </a:t>
            </a:r>
            <a:r>
              <a:rPr kumimoji="1" lang="en-US" altLang="ko-KR" dirty="0"/>
              <a:t>X</a:t>
            </a:r>
          </a:p>
          <a:p>
            <a:r>
              <a:rPr kumimoji="1" lang="en-US" altLang="ko-Kore-KR" dirty="0"/>
              <a:t>-&gt; Alpha </a:t>
            </a:r>
            <a:r>
              <a:rPr kumimoji="1" lang="ko-KR" altLang="en-US" dirty="0"/>
              <a:t>값 변경을 해도 큰 차이 없음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067FB-86D2-2C40-AD14-0E219441DA6C}"/>
              </a:ext>
            </a:extLst>
          </p:cNvPr>
          <p:cNvSpPr txBox="1"/>
          <p:nvPr/>
        </p:nvSpPr>
        <p:spPr>
          <a:xfrm>
            <a:off x="4370070" y="1200150"/>
            <a:ext cx="345186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/>
              <a:t>FE/Model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1.</a:t>
            </a:r>
            <a:r>
              <a:rPr kumimoji="1" lang="ko-KR" altLang="en-US" dirty="0"/>
              <a:t>새로운 </a:t>
            </a:r>
            <a:r>
              <a:rPr kumimoji="1" lang="en-US" altLang="ko-KR" dirty="0"/>
              <a:t>FE </a:t>
            </a:r>
            <a:r>
              <a:rPr kumimoji="1" lang="ko-KR" altLang="en-US" dirty="0"/>
              <a:t>방식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Constant column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 제외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2.New Model</a:t>
            </a:r>
          </a:p>
          <a:p>
            <a:r>
              <a:rPr kumimoji="1" lang="en-US" altLang="ko-KR" dirty="0"/>
              <a:t>-&gt;</a:t>
            </a:r>
            <a:r>
              <a:rPr kumimoji="1" lang="en-US" altLang="ko-Kore-KR" dirty="0"/>
              <a:t>LSTM, </a:t>
            </a:r>
            <a:r>
              <a:rPr kumimoji="1" lang="en-US" altLang="ko-Kore-KR" dirty="0" err="1"/>
              <a:t>AutoEncoder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활용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4028A-9292-F645-A124-02C531454752}"/>
              </a:ext>
            </a:extLst>
          </p:cNvPr>
          <p:cNvSpPr txBox="1"/>
          <p:nvPr/>
        </p:nvSpPr>
        <p:spPr>
          <a:xfrm>
            <a:off x="8408776" y="1120378"/>
            <a:ext cx="34518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/>
              <a:t>EDA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1.Training data EDA</a:t>
            </a:r>
          </a:p>
          <a:p>
            <a:r>
              <a:rPr kumimoji="1" lang="en-US" altLang="ko-Kore-KR" dirty="0"/>
              <a:t>-&gt; </a:t>
            </a:r>
            <a:r>
              <a:rPr kumimoji="1" lang="ko-KR" altLang="en-US" dirty="0"/>
              <a:t>새로운 발견 </a:t>
            </a:r>
            <a:r>
              <a:rPr kumimoji="1" lang="en-US" altLang="ko-KR" dirty="0"/>
              <a:t>X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2.Validation </a:t>
            </a:r>
            <a:r>
              <a:rPr kumimoji="1" lang="en-US" altLang="ko-Kore-KR" dirty="0" err="1"/>
              <a:t>dat</a:t>
            </a:r>
            <a:r>
              <a:rPr kumimoji="1" lang="en-US" altLang="ko-Kore-KR" dirty="0"/>
              <a:t> EDA</a:t>
            </a:r>
          </a:p>
          <a:p>
            <a:r>
              <a:rPr kumimoji="1" lang="en-US" altLang="ko-Kore-KR" dirty="0"/>
              <a:t>-&gt; time series</a:t>
            </a:r>
            <a:r>
              <a:rPr kumimoji="1" lang="ko-KR" altLang="en-US" dirty="0"/>
              <a:t> 부분에 대한 확인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Anomaly Score</a:t>
            </a:r>
            <a:r>
              <a:rPr kumimoji="1" lang="ko-KR" altLang="en-US" dirty="0"/>
              <a:t>의 양봉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5955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405AB1-4F6E-E146-B2E7-C8391DC20346}"/>
              </a:ext>
            </a:extLst>
          </p:cNvPr>
          <p:cNvSpPr/>
          <p:nvPr/>
        </p:nvSpPr>
        <p:spPr>
          <a:xfrm>
            <a:off x="9887353" y="154287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/>
              <a:t>새로운 모델</a:t>
            </a:r>
            <a:endParaRPr kumimoji="1"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3C5AA-BDBB-A445-A3B2-3764914D868C}"/>
              </a:ext>
            </a:extLst>
          </p:cNvPr>
          <p:cNvSpPr txBox="1"/>
          <p:nvPr/>
        </p:nvSpPr>
        <p:spPr>
          <a:xfrm>
            <a:off x="927277" y="963460"/>
            <a:ext cx="591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 err="1"/>
              <a:t>stackedGRU</a:t>
            </a:r>
            <a:r>
              <a:rPr kumimoji="1" lang="en-US" altLang="ko-KR" sz="4000" b="1" dirty="0"/>
              <a:t>-&gt;</a:t>
            </a:r>
            <a:r>
              <a:rPr kumimoji="1" lang="en-US" altLang="ko-KR" sz="4000" b="1" dirty="0" err="1"/>
              <a:t>stackedLSTM</a:t>
            </a:r>
            <a:endParaRPr kumimoji="1" lang="ko-Kore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16372-31D4-0145-AB13-7ED5D465B8AD}"/>
              </a:ext>
            </a:extLst>
          </p:cNvPr>
          <p:cNvSpPr txBox="1"/>
          <p:nvPr/>
        </p:nvSpPr>
        <p:spPr>
          <a:xfrm>
            <a:off x="927277" y="1975104"/>
            <a:ext cx="10337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GRU, LSTM </a:t>
            </a:r>
            <a:r>
              <a:rPr kumimoji="1" lang="ko-KR" altLang="en-US" dirty="0"/>
              <a:t>둘다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 분야에서 많이 쓰인다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But LSTM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long dependency</a:t>
            </a:r>
            <a:r>
              <a:rPr kumimoji="1" lang="ko-KR" altLang="en-US" dirty="0"/>
              <a:t>가 있거나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가 많을 경우 더 나은 퍼포먼스를 보여줌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7FA2C-6FFE-8E44-9B55-813F0D932A46}"/>
              </a:ext>
            </a:extLst>
          </p:cNvPr>
          <p:cNvSpPr txBox="1"/>
          <p:nvPr/>
        </p:nvSpPr>
        <p:spPr>
          <a:xfrm>
            <a:off x="927277" y="4431792"/>
            <a:ext cx="10337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T</a:t>
            </a:r>
            <a:r>
              <a:rPr kumimoji="1" lang="en-US" altLang="ko-Kore-KR" dirty="0"/>
              <a:t>hreshold, </a:t>
            </a:r>
            <a:r>
              <a:rPr kumimoji="1" lang="ko-KR" altLang="en-US" dirty="0" err="1"/>
              <a:t>에포크를</a:t>
            </a:r>
            <a:r>
              <a:rPr kumimoji="1" lang="ko-KR" altLang="en-US" dirty="0"/>
              <a:t> 조정해서 </a:t>
            </a:r>
            <a:r>
              <a:rPr kumimoji="1" lang="ko-KR" altLang="en-US" dirty="0" err="1"/>
              <a:t>실험해봄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err="1"/>
              <a:t>Threshold,epoch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변경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Activation function</a:t>
            </a:r>
            <a:r>
              <a:rPr kumimoji="1" lang="ko-KR" altLang="en-US" dirty="0"/>
              <a:t>을 추가함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ReLU,ELU</a:t>
            </a:r>
            <a:r>
              <a:rPr kumimoji="1" lang="ko-KR" altLang="en-US" dirty="0"/>
              <a:t>함수 추가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결과적으로 </a:t>
            </a:r>
            <a:r>
              <a:rPr kumimoji="1" lang="en-US" altLang="ko-KR" dirty="0" err="1"/>
              <a:t>TaPR</a:t>
            </a:r>
            <a:r>
              <a:rPr kumimoji="1" lang="en-US" altLang="ko-KR" dirty="0"/>
              <a:t> </a:t>
            </a:r>
            <a:r>
              <a:rPr kumimoji="1" lang="ko-KR" altLang="en-US" dirty="0"/>
              <a:t>점수 증가</a:t>
            </a:r>
            <a:r>
              <a:rPr kumimoji="1"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But test data</a:t>
            </a:r>
            <a:r>
              <a:rPr kumimoji="1" lang="ko-KR" altLang="en-US" dirty="0"/>
              <a:t>에 적용 후 제출 결과 </a:t>
            </a:r>
            <a:r>
              <a:rPr kumimoji="1" lang="en-US" altLang="ko-KR" dirty="0"/>
              <a:t>baseline code</a:t>
            </a:r>
            <a:r>
              <a:rPr kumimoji="1" lang="ko-KR" altLang="en-US" dirty="0"/>
              <a:t>점수 </a:t>
            </a:r>
            <a:r>
              <a:rPr kumimoji="1" lang="en-US" altLang="ko-KR" dirty="0"/>
              <a:t>0.91 </a:t>
            </a:r>
            <a:r>
              <a:rPr kumimoji="1" lang="ko-KR" altLang="en-US" dirty="0"/>
              <a:t>보다 좋은 점수를 받지 못함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1FB5A154-1B13-C44E-826D-F4E985E1C883}"/>
              </a:ext>
            </a:extLst>
          </p:cNvPr>
          <p:cNvSpPr/>
          <p:nvPr/>
        </p:nvSpPr>
        <p:spPr>
          <a:xfrm>
            <a:off x="4693920" y="2791968"/>
            <a:ext cx="1219200" cy="118262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321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B58FFE-5902-924F-9E20-32452538DD41}"/>
              </a:ext>
            </a:extLst>
          </p:cNvPr>
          <p:cNvSpPr/>
          <p:nvPr/>
        </p:nvSpPr>
        <p:spPr>
          <a:xfrm>
            <a:off x="9887353" y="154287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/>
              <a:t>새로운 모델</a:t>
            </a:r>
            <a:endParaRPr kumimoji="1" lang="en-US" altLang="ko-KR" sz="2400" b="1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B5C6126-080F-4244-AE42-EF224129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8" y="1647046"/>
            <a:ext cx="6431643" cy="435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D5921A-6C20-2942-98A7-68C504FD2AC8}"/>
              </a:ext>
            </a:extLst>
          </p:cNvPr>
          <p:cNvSpPr txBox="1"/>
          <p:nvPr/>
        </p:nvSpPr>
        <p:spPr>
          <a:xfrm>
            <a:off x="6858000" y="1812471"/>
            <a:ext cx="482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Bidirectional =False</a:t>
            </a:r>
            <a:r>
              <a:rPr kumimoji="1" lang="ko-Kore-KR" altLang="en-US" sz="2000" b="1" dirty="0"/>
              <a:t>로</a:t>
            </a:r>
            <a:r>
              <a:rPr kumimoji="1" lang="ko-KR" altLang="en-US" sz="2000" b="1" dirty="0"/>
              <a:t> 설정하고 모델 학습</a:t>
            </a:r>
            <a:endParaRPr kumimoji="1" lang="ko-Kore-KR" altLang="en-US" sz="2000" b="1" dirty="0"/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B22D6649-A18E-FA4A-AEBB-524742BB0F85}"/>
              </a:ext>
            </a:extLst>
          </p:cNvPr>
          <p:cNvSpPr/>
          <p:nvPr/>
        </p:nvSpPr>
        <p:spPr>
          <a:xfrm>
            <a:off x="8493578" y="2787010"/>
            <a:ext cx="1219200" cy="11826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9C47F-ED13-8D47-9448-99FE2304ACE4}"/>
              </a:ext>
            </a:extLst>
          </p:cNvPr>
          <p:cNvSpPr txBox="1"/>
          <p:nvPr/>
        </p:nvSpPr>
        <p:spPr>
          <a:xfrm>
            <a:off x="6858000" y="4342364"/>
            <a:ext cx="4474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 err="1"/>
              <a:t>Bidirection</a:t>
            </a:r>
            <a:r>
              <a:rPr kumimoji="1" lang="ko-KR" altLang="en-US" sz="2000" b="1" dirty="0"/>
              <a:t>을 설정한 기존 </a:t>
            </a:r>
            <a:r>
              <a:rPr kumimoji="1" lang="en-US" altLang="ko-KR" sz="2000" b="1" dirty="0"/>
              <a:t>RNN</a:t>
            </a:r>
            <a:r>
              <a:rPr kumimoji="1" lang="ko-KR" altLang="en-US" sz="2000" b="1" dirty="0"/>
              <a:t> 모델과 크게 다르지 않았음</a:t>
            </a:r>
            <a:r>
              <a:rPr kumimoji="1" lang="en-US" altLang="ko-KR" sz="2000" b="1" dirty="0"/>
              <a:t>.</a:t>
            </a:r>
            <a:endParaRPr kumimoji="1" lang="ko-Kore-KR" altLang="en-US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E066E7-00E9-434A-8FFA-0EBE6DC511FB}"/>
              </a:ext>
            </a:extLst>
          </p:cNvPr>
          <p:cNvSpPr/>
          <p:nvPr/>
        </p:nvSpPr>
        <p:spPr>
          <a:xfrm>
            <a:off x="484614" y="615952"/>
            <a:ext cx="40277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000" b="1" dirty="0"/>
              <a:t>Bidirectional </a:t>
            </a:r>
            <a:r>
              <a:rPr kumimoji="1" lang="ko-KR" altLang="en-US" sz="4000" b="1" dirty="0"/>
              <a:t>제외</a:t>
            </a:r>
            <a:endParaRPr kumimoji="1" lang="en-US" altLang="ko-Kore-KR" sz="4000" b="1" dirty="0"/>
          </a:p>
        </p:txBody>
      </p:sp>
    </p:spTree>
    <p:extLst>
      <p:ext uri="{BB962C8B-B14F-4D97-AF65-F5344CB8AC3E}">
        <p14:creationId xmlns:p14="http://schemas.microsoft.com/office/powerpoint/2010/main" val="2042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636</Words>
  <Application>Microsoft Macintosh PowerPoint</Application>
  <PresentationFormat>와이드스크린</PresentationFormat>
  <Paragraphs>161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지훈</dc:creator>
  <cp:lastModifiedBy>안 지훈</cp:lastModifiedBy>
  <cp:revision>9</cp:revision>
  <dcterms:created xsi:type="dcterms:W3CDTF">2020-08-29T04:14:20Z</dcterms:created>
  <dcterms:modified xsi:type="dcterms:W3CDTF">2020-08-29T06:42:27Z</dcterms:modified>
</cp:coreProperties>
</file>